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0" r:id="rId19"/>
    <p:sldId id="281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ill Sans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j1ruS+lxuqQvDlzmGaQ95r62e5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75"/>
      <c:rotY val="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9687499999999994E-2"/>
          <c:y val="0.13994862574134931"/>
          <c:w val="0.84062499999999996"/>
          <c:h val="0.562406769044859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YTD Production ('000 tonnes)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E00-4B17-B691-783047273B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E00-4B17-B691-783047273B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E00-4B17-B691-783047273B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E00-4B17-B691-783047273B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E00-4B17-B691-783047273B7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E00-4B17-B691-783047273B7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BE00-4B17-B691-783047273B7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BE00-4B17-B691-783047273B7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1-BE00-4B17-B691-783047273B7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3-BE00-4B17-B691-783047273B7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15-BE00-4B17-B691-783047273B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Sheet1!$A$2:$A$12</c:f>
              <c:strCache>
                <c:ptCount val="11"/>
                <c:pt idx="0">
                  <c:v>Niedersachsen (Lower Saxony) / Bremen</c:v>
                </c:pt>
                <c:pt idx="1">
                  <c:v>Bayern (Bavaria)</c:v>
                </c:pt>
                <c:pt idx="2">
                  <c:v>Nordrhein-Westfalen (North Rhine-Westphalia)</c:v>
                </c:pt>
                <c:pt idx="3">
                  <c:v>Schleswig-Holstein / Hamburg</c:v>
                </c:pt>
                <c:pt idx="4">
                  <c:v>Baden-Württemberg</c:v>
                </c:pt>
                <c:pt idx="5">
                  <c:v>Hessen / Rheinland-Pfalz / Saarland</c:v>
                </c:pt>
                <c:pt idx="6">
                  <c:v>Sachsen (Saxony)</c:v>
                </c:pt>
                <c:pt idx="7">
                  <c:v>Mecklenburg-Vorpommern</c:v>
                </c:pt>
                <c:pt idx="8">
                  <c:v>Berlin / Brandenburg</c:v>
                </c:pt>
                <c:pt idx="9">
                  <c:v>Sachsen-Anhalt</c:v>
                </c:pt>
                <c:pt idx="10">
                  <c:v>Thüringen (Thuringia)</c:v>
                </c:pt>
              </c:strCache>
            </c:strRef>
          </c:cat>
          <c:val>
            <c:numRef>
              <c:f>Sheet1!$B$2:$B$12</c:f>
              <c:numCache>
                <c:formatCode>#,##0</c:formatCode>
                <c:ptCount val="11"/>
                <c:pt idx="0">
                  <c:v>4804</c:v>
                </c:pt>
                <c:pt idx="1">
                  <c:v>4791</c:v>
                </c:pt>
                <c:pt idx="2">
                  <c:v>2121</c:v>
                </c:pt>
                <c:pt idx="3">
                  <c:v>1978</c:v>
                </c:pt>
                <c:pt idx="4">
                  <c:v>1452</c:v>
                </c:pt>
                <c:pt idx="5">
                  <c:v>1116</c:v>
                </c:pt>
                <c:pt idx="6">
                  <c:v>1056</c:v>
                </c:pt>
                <c:pt idx="7" formatCode="General">
                  <c:v>970</c:v>
                </c:pt>
                <c:pt idx="8">
                  <c:v>755</c:v>
                </c:pt>
                <c:pt idx="9">
                  <c:v>605</c:v>
                </c:pt>
                <c:pt idx="10">
                  <c:v>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F4-4299-B389-2C89B000D5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889849901574802"/>
          <c:y val="0.70871027874567671"/>
          <c:w val="0.76220300196850399"/>
          <c:h val="0.284258471686855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Conservative  Farms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5144</c:v>
                </c:pt>
                <c:pt idx="1">
                  <c:v>5556</c:v>
                </c:pt>
                <c:pt idx="2">
                  <c:v>6000</c:v>
                </c:pt>
                <c:pt idx="3">
                  <c:v>6480</c:v>
                </c:pt>
                <c:pt idx="4">
                  <c:v>6998</c:v>
                </c:pt>
                <c:pt idx="5">
                  <c:v>7558</c:v>
                </c:pt>
                <c:pt idx="6">
                  <c:v>8163</c:v>
                </c:pt>
                <c:pt idx="7">
                  <c:v>8816</c:v>
                </c:pt>
                <c:pt idx="8">
                  <c:v>9521</c:v>
                </c:pt>
                <c:pt idx="9">
                  <c:v>10283</c:v>
                </c:pt>
                <c:pt idx="10">
                  <c:v>11106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3B-4C1B-878B-F75BF528D6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Accelerated AMS Farms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Sheet1!$A$2:$A$12</c:f>
              <c:numCache>
                <c:formatCode>General</c:formatCode>
                <c:ptCount val="1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</c:numCache>
            </c:num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7040</c:v>
                </c:pt>
                <c:pt idx="1">
                  <c:v>8096</c:v>
                </c:pt>
                <c:pt idx="2">
                  <c:v>9310</c:v>
                </c:pt>
                <c:pt idx="3">
                  <c:v>10707</c:v>
                </c:pt>
                <c:pt idx="4">
                  <c:v>12313</c:v>
                </c:pt>
                <c:pt idx="5">
                  <c:v>14160</c:v>
                </c:pt>
                <c:pt idx="6">
                  <c:v>16284</c:v>
                </c:pt>
                <c:pt idx="7">
                  <c:v>18727</c:v>
                </c:pt>
                <c:pt idx="8">
                  <c:v>21536</c:v>
                </c:pt>
                <c:pt idx="9">
                  <c:v>24766</c:v>
                </c:pt>
                <c:pt idx="10">
                  <c:v>28481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3B-4C1B-878B-F75BF528D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3232736"/>
        <c:axId val="83227328"/>
      </c:barChart>
      <c:catAx>
        <c:axId val="8323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27328"/>
        <c:crosses val="autoZero"/>
        <c:auto val="1"/>
        <c:lblAlgn val="ctr"/>
        <c:lblOffset val="100"/>
        <c:noMultiLvlLbl val="0"/>
      </c:catAx>
      <c:valAx>
        <c:axId val="8322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FMS farms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2026</c:v>
                </c:pt>
                <c:pt idx="7">
                  <c:v>2027</c:v>
                </c:pt>
                <c:pt idx="8">
                  <c:v>2028</c:v>
                </c:pt>
                <c:pt idx="9">
                  <c:v>2029</c:v>
                </c:pt>
                <c:pt idx="10">
                  <c:v>2030</c:v>
                </c:pt>
              </c:numCache>
            </c:numRef>
          </c:cat>
          <c:val>
            <c:numRef>
              <c:f>Sheet1!$B$2:$B$12</c:f>
              <c:numCache>
                <c:formatCode>#,##0</c:formatCode>
                <c:ptCount val="11"/>
                <c:pt idx="0">
                  <c:v>18800</c:v>
                </c:pt>
                <c:pt idx="1">
                  <c:v>21620</c:v>
                </c:pt>
                <c:pt idx="2">
                  <c:v>24440</c:v>
                </c:pt>
                <c:pt idx="3">
                  <c:v>27260</c:v>
                </c:pt>
                <c:pt idx="4">
                  <c:v>30080</c:v>
                </c:pt>
                <c:pt idx="5">
                  <c:v>32900</c:v>
                </c:pt>
                <c:pt idx="6">
                  <c:v>35720</c:v>
                </c:pt>
                <c:pt idx="7">
                  <c:v>38540</c:v>
                </c:pt>
                <c:pt idx="8">
                  <c:v>41360</c:v>
                </c:pt>
                <c:pt idx="9">
                  <c:v>44180</c:v>
                </c:pt>
                <c:pt idx="10">
                  <c:v>44650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3B-4C1B-878B-F75BF528D6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3232736"/>
        <c:axId val="83227328"/>
      </c:lineChart>
      <c:catAx>
        <c:axId val="83232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27328"/>
        <c:crosses val="autoZero"/>
        <c:auto val="1"/>
        <c:lblAlgn val="ctr"/>
        <c:lblOffset val="100"/>
        <c:noMultiLvlLbl val="0"/>
      </c:catAx>
      <c:valAx>
        <c:axId val="83227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2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780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97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58bb6e0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58bb6e0a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a58bb6e0a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a58bb6e0a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a58bb6e0a3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3a58bb6e0a3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6"/>
          <p:cNvSpPr txBox="1">
            <a:spLocks noGrp="1"/>
          </p:cNvSpPr>
          <p:nvPr>
            <p:ph type="title"/>
          </p:nvPr>
        </p:nvSpPr>
        <p:spPr>
          <a:xfrm>
            <a:off x="7018020" y="662937"/>
            <a:ext cx="4624500" cy="5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6"/>
          <p:cNvSpPr>
            <a:spLocks noGrp="1"/>
          </p:cNvSpPr>
          <p:nvPr>
            <p:ph type="pic" idx="2"/>
          </p:nvPr>
        </p:nvSpPr>
        <p:spPr>
          <a:xfrm>
            <a:off x="0" y="0"/>
            <a:ext cx="62676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icture ">
  <p:cSld name="Content + picture 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7"/>
          <p:cNvSpPr txBox="1">
            <a:spLocks noGrp="1"/>
          </p:cNvSpPr>
          <p:nvPr>
            <p:ph type="title"/>
          </p:nvPr>
        </p:nvSpPr>
        <p:spPr>
          <a:xfrm>
            <a:off x="600974" y="196900"/>
            <a:ext cx="4899600" cy="23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body" idx="1"/>
          </p:nvPr>
        </p:nvSpPr>
        <p:spPr>
          <a:xfrm>
            <a:off x="583162" y="2827209"/>
            <a:ext cx="4917300" cy="3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57"/>
          <p:cNvSpPr>
            <a:spLocks noGrp="1"/>
          </p:cNvSpPr>
          <p:nvPr>
            <p:ph type="pic" idx="2"/>
          </p:nvPr>
        </p:nvSpPr>
        <p:spPr>
          <a:xfrm>
            <a:off x="6095588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table">
  <p:cSld name="Content + tab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8"/>
          <p:cNvSpPr txBox="1">
            <a:spLocks noGrp="1"/>
          </p:cNvSpPr>
          <p:nvPr>
            <p:ph type="title"/>
          </p:nvPr>
        </p:nvSpPr>
        <p:spPr>
          <a:xfrm>
            <a:off x="550863" y="550801"/>
            <a:ext cx="110904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body" idx="1"/>
          </p:nvPr>
        </p:nvSpPr>
        <p:spPr>
          <a:xfrm>
            <a:off x="553720" y="1917065"/>
            <a:ext cx="2921100" cy="4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9"/>
          <p:cNvSpPr txBox="1">
            <a:spLocks noGrp="1"/>
          </p:cNvSpPr>
          <p:nvPr>
            <p:ph type="title"/>
          </p:nvPr>
        </p:nvSpPr>
        <p:spPr>
          <a:xfrm>
            <a:off x="549536" y="549274"/>
            <a:ext cx="51792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body" idx="1"/>
          </p:nvPr>
        </p:nvSpPr>
        <p:spPr>
          <a:xfrm>
            <a:off x="549537" y="3646704"/>
            <a:ext cx="5179200" cy="27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>
            <a:spLocks noGrp="1"/>
          </p:cNvSpPr>
          <p:nvPr>
            <p:ph type="pic" idx="2"/>
          </p:nvPr>
        </p:nvSpPr>
        <p:spPr>
          <a:xfrm>
            <a:off x="5926138" y="549275"/>
            <a:ext cx="5654700" cy="57879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3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6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2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"/>
          <p:cNvSpPr txBox="1">
            <a:spLocks noGrp="1"/>
          </p:cNvSpPr>
          <p:nvPr>
            <p:ph type="title"/>
          </p:nvPr>
        </p:nvSpPr>
        <p:spPr>
          <a:xfrm>
            <a:off x="7018020" y="662937"/>
            <a:ext cx="4624500" cy="5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Smart and Sustainable Dairy Production in Bavaria</a:t>
            </a:r>
            <a:endParaRPr/>
          </a:p>
        </p:txBody>
      </p:sp>
      <p:pic>
        <p:nvPicPr>
          <p:cNvPr id="110" name="Google Shape;110;p1" descr="Data points digital back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936" r="7936"/>
          <a:stretch/>
        </p:blipFill>
        <p:spPr>
          <a:xfrm>
            <a:off x="0" y="0"/>
            <a:ext cx="6267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2989007" y="3005902"/>
            <a:ext cx="61353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8509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4"/>
          <p:cNvSpPr/>
          <p:nvPr/>
        </p:nvSpPr>
        <p:spPr>
          <a:xfrm>
            <a:off x="101356" y="277457"/>
            <a:ext cx="608461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Regional Distribution</a:t>
            </a:r>
            <a:endParaRPr/>
          </a:p>
        </p:txBody>
      </p:sp>
      <p:pic>
        <p:nvPicPr>
          <p:cNvPr id="179" name="Google Shape;1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697" y="1288122"/>
            <a:ext cx="9286622" cy="54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5"/>
          <p:cNvSpPr/>
          <p:nvPr/>
        </p:nvSpPr>
        <p:spPr>
          <a:xfrm>
            <a:off x="547408" y="277457"/>
            <a:ext cx="20265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Export</a:t>
            </a:r>
            <a:endParaRPr/>
          </a:p>
        </p:txBody>
      </p:sp>
      <p:pic>
        <p:nvPicPr>
          <p:cNvPr id="185" name="Google Shape;18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75" y="1200787"/>
            <a:ext cx="10687050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/>
          <p:nvPr/>
        </p:nvSpPr>
        <p:spPr>
          <a:xfrm>
            <a:off x="475604" y="228555"/>
            <a:ext cx="78879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Key Performance Indicators</a:t>
            </a:r>
            <a:endParaRPr/>
          </a:p>
        </p:txBody>
      </p:sp>
      <p:pic>
        <p:nvPicPr>
          <p:cNvPr id="191" name="Google Shape;19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25" y="1588445"/>
            <a:ext cx="99631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351" y="4115582"/>
            <a:ext cx="5787552" cy="26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7"/>
          <p:cNvSpPr/>
          <p:nvPr/>
        </p:nvSpPr>
        <p:spPr>
          <a:xfrm>
            <a:off x="851741" y="258001"/>
            <a:ext cx="59472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Precision Dairy Farm</a:t>
            </a:r>
            <a:endParaRPr/>
          </a:p>
        </p:txBody>
      </p:sp>
      <p:pic>
        <p:nvPicPr>
          <p:cNvPr id="198" name="Google Shape;19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933" y="1445127"/>
            <a:ext cx="8686800" cy="4927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7"/>
          <p:cNvSpPr txBox="1"/>
          <p:nvPr/>
        </p:nvSpPr>
        <p:spPr>
          <a:xfrm>
            <a:off x="4829174" y="6477000"/>
            <a:ext cx="53244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https://www.purdue.edu/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863" y="1208564"/>
            <a:ext cx="9606258" cy="540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8"/>
          <p:cNvSpPr/>
          <p:nvPr/>
        </p:nvSpPr>
        <p:spPr>
          <a:xfrm>
            <a:off x="593530" y="285234"/>
            <a:ext cx="646362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Technology Landscape</a:t>
            </a:r>
            <a:endParaRPr/>
          </a:p>
        </p:txBody>
      </p:sp>
      <p:pic>
        <p:nvPicPr>
          <p:cNvPr id="206" name="Google Shape;206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129" y="1625682"/>
            <a:ext cx="2121062" cy="102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30171" y="1887148"/>
            <a:ext cx="2381582" cy="238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96284" y="5116041"/>
            <a:ext cx="6874104" cy="116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63749" y="2368427"/>
            <a:ext cx="2121062" cy="224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5864" y="2833512"/>
            <a:ext cx="1272668" cy="127266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/>
          <p:nvPr/>
        </p:nvSpPr>
        <p:spPr>
          <a:xfrm>
            <a:off x="593529" y="4106181"/>
            <a:ext cx="2297155" cy="1624948"/>
          </a:xfrm>
          <a:prstGeom prst="cloud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Farm-management platforms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8"/>
          <p:cNvSpPr/>
          <p:nvPr/>
        </p:nvSpPr>
        <p:spPr>
          <a:xfrm>
            <a:off x="8660557" y="666751"/>
            <a:ext cx="3175264" cy="16304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Digital Farming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Energy Management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9"/>
          <p:cNvGrpSpPr/>
          <p:nvPr/>
        </p:nvGrpSpPr>
        <p:grpSpPr>
          <a:xfrm>
            <a:off x="2037493" y="2067688"/>
            <a:ext cx="8117012" cy="2722621"/>
            <a:chOff x="5493" y="1348022"/>
            <a:chExt cx="8117012" cy="2722621"/>
          </a:xfrm>
        </p:grpSpPr>
        <p:sp>
          <p:nvSpPr>
            <p:cNvPr id="218" name="Google Shape;218;p9"/>
            <p:cNvSpPr/>
            <p:nvPr/>
          </p:nvSpPr>
          <p:spPr>
            <a:xfrm>
              <a:off x="5493" y="1348022"/>
              <a:ext cx="2372728" cy="177119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46994" y="1389523"/>
              <a:ext cx="2289726" cy="1729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76200" rIns="25400" bIns="254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Pedometer collars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Rumination sensors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Ear tags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Location Tags</a:t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5493" y="3119214"/>
              <a:ext cx="1670935" cy="761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0" rIns="29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Cattle Monitoring</a:t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743549" y="3240189"/>
              <a:ext cx="830454" cy="830454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24998" r="-24998"/>
              </a:stretch>
            </a:blip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2779744" y="1348022"/>
              <a:ext cx="2372728" cy="177119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2821245" y="1389523"/>
              <a:ext cx="2289726" cy="1729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76200" rIns="25400" bIns="254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Milking Robots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Milk Analyzer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Milk Tank Sensor</a:t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2779744" y="3119214"/>
              <a:ext cx="2372728" cy="761612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2779744" y="3119214"/>
              <a:ext cx="1670935" cy="761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0" rIns="29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 Production</a:t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517800" y="3240189"/>
              <a:ext cx="830454" cy="83045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44999" r="-44999"/>
              </a:stretch>
            </a:blip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5553995" y="1348022"/>
              <a:ext cx="2372728" cy="1771191"/>
            </a:xfrm>
            <a:prstGeom prst="round2SameRect">
              <a:avLst>
                <a:gd name="adj1" fmla="val 8000"/>
                <a:gd name="adj2" fmla="val 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5595496" y="1389523"/>
              <a:ext cx="2289726" cy="1729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76200" rIns="25400" bIns="254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Temperature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Humidity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Ammonia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Water level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Cameras</a:t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5553995" y="3119214"/>
              <a:ext cx="2372728" cy="761612"/>
            </a:xfrm>
            <a:prstGeom prst="rect">
              <a:avLst/>
            </a:prstGeom>
            <a:solidFill>
              <a:srgbClr val="4372C3"/>
            </a:solidFill>
            <a:ln w="12700" cap="flat" cmpd="sng">
              <a:solidFill>
                <a:srgbClr val="4372C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5553995" y="3119214"/>
              <a:ext cx="1670935" cy="761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0" rIns="292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Environment Monitoring</a:t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292051" y="3240189"/>
              <a:ext cx="830454" cy="83045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50000" r="-50000"/>
              </a:stretch>
            </a:blip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9"/>
          <p:cNvSpPr/>
          <p:nvPr/>
        </p:nvSpPr>
        <p:spPr>
          <a:xfrm>
            <a:off x="412392" y="430680"/>
            <a:ext cx="65517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Technology - Deployed</a:t>
            </a:r>
            <a:endParaRPr sz="5400" b="0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49"/>
          <p:cNvGrpSpPr/>
          <p:nvPr/>
        </p:nvGrpSpPr>
        <p:grpSpPr>
          <a:xfrm>
            <a:off x="1933677" y="1282017"/>
            <a:ext cx="8128000" cy="5409141"/>
            <a:chOff x="0" y="0"/>
            <a:chExt cx="8128000" cy="5409141"/>
          </a:xfrm>
        </p:grpSpPr>
        <p:sp>
          <p:nvSpPr>
            <p:cNvPr id="239" name="Google Shape;239;p49"/>
            <p:cNvSpPr/>
            <p:nvPr/>
          </p:nvSpPr>
          <p:spPr>
            <a:xfrm>
              <a:off x="0" y="0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9"/>
            <p:cNvSpPr txBox="1"/>
            <p:nvPr/>
          </p:nvSpPr>
          <p:spPr>
            <a:xfrm>
              <a:off x="1696772" y="0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Wearables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Early health / heat detection</a:t>
              </a:r>
              <a:endParaRPr/>
            </a:p>
          </p:txBody>
        </p:sp>
        <p:sp>
          <p:nvSpPr>
            <p:cNvPr id="241" name="Google Shape;241;p49"/>
            <p:cNvSpPr/>
            <p:nvPr/>
          </p:nvSpPr>
          <p:spPr>
            <a:xfrm>
              <a:off x="71172" y="71172"/>
              <a:ext cx="1625600" cy="569383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t="-30997" b="-30995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9"/>
            <p:cNvSpPr/>
            <p:nvPr/>
          </p:nvSpPr>
          <p:spPr>
            <a:xfrm>
              <a:off x="0" y="782902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9"/>
            <p:cNvSpPr txBox="1"/>
            <p:nvPr/>
          </p:nvSpPr>
          <p:spPr>
            <a:xfrm>
              <a:off x="1696772" y="782902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Milking Robots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More frequent milking</a:t>
              </a:r>
              <a:endParaRPr/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71172" y="854075"/>
              <a:ext cx="1625600" cy="569383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t="-69996" b="-69996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0" y="1565804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9"/>
            <p:cNvSpPr txBox="1"/>
            <p:nvPr/>
          </p:nvSpPr>
          <p:spPr>
            <a:xfrm>
              <a:off x="1696772" y="1565804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 Feeding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Optimal Nutrition</a:t>
              </a:r>
              <a:endParaRPr/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71172" y="1636977"/>
              <a:ext cx="1625600" cy="569383"/>
            </a:xfrm>
            <a:prstGeom prst="roundRect">
              <a:avLst>
                <a:gd name="adj" fmla="val 10000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9"/>
            <p:cNvSpPr/>
            <p:nvPr/>
          </p:nvSpPr>
          <p:spPr>
            <a:xfrm>
              <a:off x="0" y="2348706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9"/>
            <p:cNvSpPr txBox="1"/>
            <p:nvPr/>
          </p:nvSpPr>
          <p:spPr>
            <a:xfrm>
              <a:off x="1696772" y="2348706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 Barn Sensors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Lower Heat Stress</a:t>
              </a:r>
              <a:endParaRPr/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71172" y="2419879"/>
              <a:ext cx="1625600" cy="569383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t="-20998" b="-20998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9"/>
            <p:cNvSpPr/>
            <p:nvPr/>
          </p:nvSpPr>
          <p:spPr>
            <a:xfrm>
              <a:off x="0" y="3131608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9"/>
            <p:cNvSpPr txBox="1"/>
            <p:nvPr/>
          </p:nvSpPr>
          <p:spPr>
            <a:xfrm>
              <a:off x="1696772" y="3131608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AI Monitoring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Early lameness / BSC checks</a:t>
              </a:r>
              <a:endParaRPr/>
            </a:p>
          </p:txBody>
        </p:sp>
        <p:sp>
          <p:nvSpPr>
            <p:cNvPr id="253" name="Google Shape;253;p49"/>
            <p:cNvSpPr/>
            <p:nvPr/>
          </p:nvSpPr>
          <p:spPr>
            <a:xfrm>
              <a:off x="71172" y="3202781"/>
              <a:ext cx="1625600" cy="569383"/>
            </a:xfrm>
            <a:prstGeom prst="roundRect">
              <a:avLst>
                <a:gd name="adj" fmla="val 10000"/>
              </a:avLst>
            </a:prstGeom>
            <a:blipFill rotWithShape="1">
              <a:blip r:embed="rId6">
                <a:alphaModFix/>
              </a:blip>
              <a:stretch>
                <a:fillRect t="-29999" b="-29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9"/>
            <p:cNvSpPr/>
            <p:nvPr/>
          </p:nvSpPr>
          <p:spPr>
            <a:xfrm>
              <a:off x="0" y="3914510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9"/>
            <p:cNvSpPr txBox="1"/>
            <p:nvPr/>
          </p:nvSpPr>
          <p:spPr>
            <a:xfrm>
              <a:off x="1696772" y="3914510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Genetics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Better Milk Potential</a:t>
              </a:r>
              <a:endParaRPr/>
            </a:p>
          </p:txBody>
        </p:sp>
        <p:sp>
          <p:nvSpPr>
            <p:cNvPr id="256" name="Google Shape;256;p49"/>
            <p:cNvSpPr/>
            <p:nvPr/>
          </p:nvSpPr>
          <p:spPr>
            <a:xfrm>
              <a:off x="71172" y="3985683"/>
              <a:ext cx="1625600" cy="569383"/>
            </a:xfrm>
            <a:prstGeom prst="roundRect">
              <a:avLst>
                <a:gd name="adj" fmla="val 10000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9"/>
            <p:cNvSpPr/>
            <p:nvPr/>
          </p:nvSpPr>
          <p:spPr>
            <a:xfrm>
              <a:off x="0" y="4697412"/>
              <a:ext cx="8128000" cy="71172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9"/>
            <p:cNvSpPr txBox="1"/>
            <p:nvPr/>
          </p:nvSpPr>
          <p:spPr>
            <a:xfrm>
              <a:off x="1696772" y="4697412"/>
              <a:ext cx="6431227" cy="7117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FMS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Char char="•"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Better decisions</a:t>
              </a:r>
              <a:endParaRPr/>
            </a:p>
          </p:txBody>
        </p:sp>
        <p:sp>
          <p:nvSpPr>
            <p:cNvPr id="259" name="Google Shape;259;p49"/>
            <p:cNvSpPr/>
            <p:nvPr/>
          </p:nvSpPr>
          <p:spPr>
            <a:xfrm>
              <a:off x="71172" y="4768585"/>
              <a:ext cx="1625600" cy="569383"/>
            </a:xfrm>
            <a:prstGeom prst="roundRect">
              <a:avLst>
                <a:gd name="adj" fmla="val 10000"/>
              </a:avLst>
            </a:prstGeom>
            <a:blipFill rotWithShape="1">
              <a:blip r:embed="rId7">
                <a:alphaModFix/>
              </a:blip>
              <a:stretch>
                <a:fillRect t="-37997" b="-37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49"/>
          <p:cNvSpPr/>
          <p:nvPr/>
        </p:nvSpPr>
        <p:spPr>
          <a:xfrm>
            <a:off x="723666" y="157316"/>
            <a:ext cx="88445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Technology - Potential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/>
          <p:nvPr/>
        </p:nvSpPr>
        <p:spPr>
          <a:xfrm>
            <a:off x="0" y="483693"/>
            <a:ext cx="84901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Monitoring and Management</a:t>
            </a:r>
            <a:endParaRPr sz="5400" b="0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50"/>
          <p:cNvGrpSpPr/>
          <p:nvPr/>
        </p:nvGrpSpPr>
        <p:grpSpPr>
          <a:xfrm>
            <a:off x="2517823" y="2347831"/>
            <a:ext cx="8119914" cy="3047237"/>
            <a:chOff x="4042" y="1185714"/>
            <a:chExt cx="8119914" cy="3047237"/>
          </a:xfrm>
        </p:grpSpPr>
        <p:sp>
          <p:nvSpPr>
            <p:cNvPr id="267" name="Google Shape;267;p50"/>
            <p:cNvSpPr/>
            <p:nvPr/>
          </p:nvSpPr>
          <p:spPr>
            <a:xfrm>
              <a:off x="4042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l="-30997" r="-30995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314081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0"/>
            <p:cNvSpPr txBox="1"/>
            <p:nvPr/>
          </p:nvSpPr>
          <p:spPr>
            <a:xfrm>
              <a:off x="369863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Precision Cow Monitoring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Rumination 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Eating Patterns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Body Temperature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Activity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Health Anomalies</a:t>
              </a:r>
              <a:endParaRPr/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2265520" y="1909161"/>
              <a:ext cx="356954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0"/>
            <p:cNvSpPr txBox="1"/>
            <p:nvPr/>
          </p:nvSpPr>
          <p:spPr>
            <a:xfrm>
              <a:off x="2265520" y="2000687"/>
              <a:ext cx="249868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>
              <a:off x="2928436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-38998" r="-38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0"/>
            <p:cNvSpPr/>
            <p:nvPr/>
          </p:nvSpPr>
          <p:spPr>
            <a:xfrm>
              <a:off x="3266757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0"/>
            <p:cNvSpPr txBox="1"/>
            <p:nvPr/>
          </p:nvSpPr>
          <p:spPr>
            <a:xfrm>
              <a:off x="3322539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Farm Management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Health Alerts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Feed Planning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Milking Data Management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Financial Performance Tracker</a:t>
              </a:r>
              <a:endParaRPr/>
            </a:p>
          </p:txBody>
        </p:sp>
        <p:sp>
          <p:nvSpPr>
            <p:cNvPr id="275" name="Google Shape;275;p50"/>
            <p:cNvSpPr/>
            <p:nvPr/>
          </p:nvSpPr>
          <p:spPr>
            <a:xfrm>
              <a:off x="5209712" y="1909161"/>
              <a:ext cx="376752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0"/>
            <p:cNvSpPr txBox="1"/>
            <p:nvPr/>
          </p:nvSpPr>
          <p:spPr>
            <a:xfrm>
              <a:off x="5209712" y="2000687"/>
              <a:ext cx="263726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5909394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-37997" r="-37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0"/>
            <p:cNvSpPr/>
            <p:nvPr/>
          </p:nvSpPr>
          <p:spPr>
            <a:xfrm>
              <a:off x="6219433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0"/>
            <p:cNvSpPr txBox="1"/>
            <p:nvPr/>
          </p:nvSpPr>
          <p:spPr>
            <a:xfrm>
              <a:off x="6275215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Camera and AI</a:t>
              </a:r>
              <a:endParaRPr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Body condition scoring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Lameness detection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Cow positioning and movement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Mastitis early sign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/>
          <p:nvPr/>
        </p:nvSpPr>
        <p:spPr>
          <a:xfrm>
            <a:off x="0" y="483693"/>
            <a:ext cx="84901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Growth, Health and Safety</a:t>
            </a:r>
            <a:endParaRPr lang="en-US" sz="5400" dirty="0"/>
          </a:p>
        </p:txBody>
      </p:sp>
      <p:grpSp>
        <p:nvGrpSpPr>
          <p:cNvPr id="266" name="Google Shape;266;p50"/>
          <p:cNvGrpSpPr/>
          <p:nvPr/>
        </p:nvGrpSpPr>
        <p:grpSpPr>
          <a:xfrm>
            <a:off x="2517823" y="2347831"/>
            <a:ext cx="8119914" cy="3047237"/>
            <a:chOff x="4042" y="1185714"/>
            <a:chExt cx="8119914" cy="3047237"/>
          </a:xfrm>
        </p:grpSpPr>
        <p:sp>
          <p:nvSpPr>
            <p:cNvPr id="267" name="Google Shape;267;p50"/>
            <p:cNvSpPr/>
            <p:nvPr/>
          </p:nvSpPr>
          <p:spPr>
            <a:xfrm>
              <a:off x="4042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l="-30997" r="-30995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314081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0"/>
            <p:cNvSpPr txBox="1"/>
            <p:nvPr/>
          </p:nvSpPr>
          <p:spPr>
            <a:xfrm>
              <a:off x="369863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 Breeding</a:t>
              </a:r>
              <a:endParaRPr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Artificial Insemination with genomic data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DNA Scoring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Sexed Semen</a:t>
              </a:r>
              <a:endParaRPr lang="en-US" sz="1200" dirty="0"/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2265520" y="1909161"/>
              <a:ext cx="356954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0"/>
            <p:cNvSpPr txBox="1"/>
            <p:nvPr/>
          </p:nvSpPr>
          <p:spPr>
            <a:xfrm>
              <a:off x="2265520" y="2000687"/>
              <a:ext cx="249868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>
              <a:off x="2928436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-38998" r="-38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0"/>
            <p:cNvSpPr/>
            <p:nvPr/>
          </p:nvSpPr>
          <p:spPr>
            <a:xfrm>
              <a:off x="3266757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0"/>
            <p:cNvSpPr txBox="1"/>
            <p:nvPr/>
          </p:nvSpPr>
          <p:spPr>
            <a:xfrm>
              <a:off x="3322539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Environment</a:t>
              </a:r>
              <a:endParaRPr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Temperature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Ammonia levels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Ventilation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Lighting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Water Management</a:t>
              </a:r>
              <a:endParaRPr lang="en-US" sz="1200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95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Char char="•"/>
              </a:pPr>
              <a:r>
                <a:rPr lang="en-US" sz="12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Robotic scrapper</a:t>
              </a:r>
              <a:endParaRPr lang="en-US" sz="1200" dirty="0"/>
            </a:p>
          </p:txBody>
        </p:sp>
        <p:sp>
          <p:nvSpPr>
            <p:cNvPr id="275" name="Google Shape;275;p50"/>
            <p:cNvSpPr/>
            <p:nvPr/>
          </p:nvSpPr>
          <p:spPr>
            <a:xfrm>
              <a:off x="5209712" y="1909161"/>
              <a:ext cx="376752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0"/>
            <p:cNvSpPr txBox="1"/>
            <p:nvPr/>
          </p:nvSpPr>
          <p:spPr>
            <a:xfrm>
              <a:off x="5209712" y="2000687"/>
              <a:ext cx="263726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5909394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-37997" r="-37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0"/>
            <p:cNvSpPr/>
            <p:nvPr/>
          </p:nvSpPr>
          <p:spPr>
            <a:xfrm>
              <a:off x="6219433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0"/>
            <p:cNvSpPr txBox="1"/>
            <p:nvPr/>
          </p:nvSpPr>
          <p:spPr>
            <a:xfrm>
              <a:off x="6275215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Smart Feeding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Automated Feed Pushers (Lely Juno)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Automated TMR mixers</a:t>
              </a:r>
              <a:endParaRPr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18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RFID based feed systems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814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/>
          <p:nvPr/>
        </p:nvSpPr>
        <p:spPr>
          <a:xfrm>
            <a:off x="0" y="483693"/>
            <a:ext cx="84901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cap="none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Storage and Logistics</a:t>
            </a:r>
            <a:endParaRPr lang="en-US" sz="5400" dirty="0"/>
          </a:p>
        </p:txBody>
      </p:sp>
      <p:grpSp>
        <p:nvGrpSpPr>
          <p:cNvPr id="266" name="Google Shape;266;p50"/>
          <p:cNvGrpSpPr/>
          <p:nvPr/>
        </p:nvGrpSpPr>
        <p:grpSpPr>
          <a:xfrm>
            <a:off x="2517823" y="2347831"/>
            <a:ext cx="8119914" cy="3047237"/>
            <a:chOff x="4042" y="1185714"/>
            <a:chExt cx="8119914" cy="3047237"/>
          </a:xfrm>
        </p:grpSpPr>
        <p:sp>
          <p:nvSpPr>
            <p:cNvPr id="267" name="Google Shape;267;p50"/>
            <p:cNvSpPr/>
            <p:nvPr/>
          </p:nvSpPr>
          <p:spPr>
            <a:xfrm>
              <a:off x="4042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3">
                <a:alphaModFix/>
              </a:blip>
              <a:stretch>
                <a:fillRect l="-30997" r="-30995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0"/>
            <p:cNvSpPr/>
            <p:nvPr/>
          </p:nvSpPr>
          <p:spPr>
            <a:xfrm>
              <a:off x="314081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0"/>
            <p:cNvSpPr txBox="1"/>
            <p:nvPr/>
          </p:nvSpPr>
          <p:spPr>
            <a:xfrm>
              <a:off x="369863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 Storage</a:t>
              </a:r>
              <a:endParaRPr lang="en-US"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 quality monitoring at BMC</a:t>
              </a: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Level and volume sensors </a:t>
              </a: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UV and Ozone </a:t>
              </a:r>
              <a:r>
                <a:rPr lang="en-US" sz="1100" b="0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treatmen</a:t>
              </a:r>
              <a:endParaRPr lang="en-US" sz="1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Digital Logs	</a:t>
              </a:r>
              <a:endParaRPr lang="en-US" dirty="0"/>
            </a:p>
          </p:txBody>
        </p:sp>
        <p:sp>
          <p:nvSpPr>
            <p:cNvPr id="270" name="Google Shape;270;p50"/>
            <p:cNvSpPr/>
            <p:nvPr/>
          </p:nvSpPr>
          <p:spPr>
            <a:xfrm>
              <a:off x="2265520" y="1909161"/>
              <a:ext cx="356954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0"/>
            <p:cNvSpPr txBox="1"/>
            <p:nvPr/>
          </p:nvSpPr>
          <p:spPr>
            <a:xfrm>
              <a:off x="2265520" y="2000687"/>
              <a:ext cx="249868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50"/>
            <p:cNvSpPr/>
            <p:nvPr/>
          </p:nvSpPr>
          <p:spPr>
            <a:xfrm>
              <a:off x="2928436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4">
                <a:alphaModFix/>
              </a:blip>
              <a:stretch>
                <a:fillRect l="-38998" r="-38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0"/>
            <p:cNvSpPr/>
            <p:nvPr/>
          </p:nvSpPr>
          <p:spPr>
            <a:xfrm>
              <a:off x="3266757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0"/>
            <p:cNvSpPr txBox="1"/>
            <p:nvPr/>
          </p:nvSpPr>
          <p:spPr>
            <a:xfrm>
              <a:off x="3322539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Milk Logistics</a:t>
              </a:r>
              <a:endParaRPr dirty="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49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GPS and Route optimization for trucks and tankers</a:t>
              </a: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Temperature monitoring for spoilage prevention</a:t>
              </a:r>
              <a:endParaRPr lang="en-US" dirty="0"/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RFID tagging of milk batches, containers etc.</a:t>
              </a:r>
            </a:p>
            <a:p>
              <a:pPr marL="57150" marR="0" lvl="1" indent="-69850" algn="l" rtl="0">
                <a:lnSpc>
                  <a:spcPct val="90000"/>
                </a:lnSpc>
                <a:spcBef>
                  <a:spcPts val="165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Robotic scrapper</a:t>
              </a:r>
              <a:endParaRPr lang="en-US" dirty="0"/>
            </a:p>
          </p:txBody>
        </p:sp>
        <p:sp>
          <p:nvSpPr>
            <p:cNvPr id="275" name="Google Shape;275;p50"/>
            <p:cNvSpPr/>
            <p:nvPr/>
          </p:nvSpPr>
          <p:spPr>
            <a:xfrm>
              <a:off x="5209712" y="1909161"/>
              <a:ext cx="376752" cy="45763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0"/>
            <p:cNvSpPr txBox="1"/>
            <p:nvPr/>
          </p:nvSpPr>
          <p:spPr>
            <a:xfrm>
              <a:off x="5209712" y="2000687"/>
              <a:ext cx="263726" cy="274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50"/>
            <p:cNvSpPr/>
            <p:nvPr/>
          </p:nvSpPr>
          <p:spPr>
            <a:xfrm>
              <a:off x="5909394" y="1185714"/>
              <a:ext cx="1904523" cy="1904523"/>
            </a:xfrm>
            <a:prstGeom prst="roundRect">
              <a:avLst>
                <a:gd name="adj" fmla="val 10000"/>
              </a:avLst>
            </a:prstGeom>
            <a:blipFill rotWithShape="1">
              <a:blip r:embed="rId5">
                <a:alphaModFix/>
              </a:blip>
              <a:stretch>
                <a:fillRect l="-37997" r="-37997"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0"/>
            <p:cNvSpPr/>
            <p:nvPr/>
          </p:nvSpPr>
          <p:spPr>
            <a:xfrm>
              <a:off x="6219433" y="2328428"/>
              <a:ext cx="1904523" cy="1904523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0"/>
            <p:cNvSpPr txBox="1"/>
            <p:nvPr/>
          </p:nvSpPr>
          <p:spPr>
            <a:xfrm>
              <a:off x="6275215" y="2384210"/>
              <a:ext cx="1792959" cy="1792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lang="en-US" sz="16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and Analytics</a:t>
              </a:r>
              <a:endParaRPr dirty="0"/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Track milk collection</a:t>
              </a:r>
              <a:endPara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Storage Duration</a:t>
              </a:r>
              <a:endPara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Temperature Log</a:t>
              </a:r>
              <a:endPara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Demand forecasting</a:t>
              </a:r>
              <a:endPara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Spoilage prediction</a:t>
              </a:r>
              <a:endParaRPr lang="en-US" sz="1100" dirty="0">
                <a:solidFill>
                  <a:schemeClr val="lt1"/>
                </a:solidFill>
                <a:latin typeface="Calibri"/>
                <a:ea typeface="Calibri"/>
                <a:cs typeface="Calibri"/>
              </a:endParaRPr>
            </a:p>
            <a:p>
              <a:pPr marL="57150" lvl="1" indent="-69850">
                <a:lnSpc>
                  <a:spcPct val="90000"/>
                </a:lnSpc>
                <a:spcBef>
                  <a:spcPts val="165"/>
                </a:spcBef>
                <a:buClr>
                  <a:schemeClr val="lt1"/>
                </a:buClr>
                <a:buSzPts val="1100"/>
                <a:buFont typeface="Calibri"/>
                <a:buChar char="•"/>
              </a:pPr>
              <a:r>
                <a:rPr lang="en-US" sz="11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Fleet and equipment predictive maintenance</a:t>
              </a:r>
              <a:r>
                <a:rPr lang="en-US" sz="1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lang="en-US" dirty="0"/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Char char="•"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4792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3700" y="1167873"/>
            <a:ext cx="7830768" cy="55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6"/>
          <p:cNvSpPr/>
          <p:nvPr/>
        </p:nvSpPr>
        <p:spPr>
          <a:xfrm>
            <a:off x="1128147" y="162526"/>
            <a:ext cx="679070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Global Milk Production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/>
          <p:nvPr/>
        </p:nvSpPr>
        <p:spPr>
          <a:xfrm>
            <a:off x="450850" y="138642"/>
            <a:ext cx="1068254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Technology Adoption- Milking Robots</a:t>
            </a:r>
            <a:endParaRPr sz="5400" b="0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3" name="Google Shape;323;p53"/>
          <p:cNvGraphicFramePr/>
          <p:nvPr/>
        </p:nvGraphicFramePr>
        <p:xfrm>
          <a:off x="450850" y="13006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24" name="Google Shape;324;p53"/>
          <p:cNvSpPr/>
          <p:nvPr/>
        </p:nvSpPr>
        <p:spPr>
          <a:xfrm>
            <a:off x="8483548" y="3811135"/>
            <a:ext cx="369338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Accelerated growth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(≈15% annual growth)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3"/>
          <p:cNvSpPr/>
          <p:nvPr/>
        </p:nvSpPr>
        <p:spPr>
          <a:xfrm>
            <a:off x="8483548" y="4149689"/>
            <a:ext cx="37084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(50–70%) of </a:t>
            </a:r>
            <a:r>
              <a:rPr lang="en-US" sz="16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milking-systems are AMS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3"/>
          <p:cNvSpPr/>
          <p:nvPr/>
        </p:nvSpPr>
        <p:spPr>
          <a:xfrm>
            <a:off x="8679180" y="3470221"/>
            <a:ext cx="331719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Germany: 48,649 dairy farms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2024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3"/>
          <p:cNvSpPr txBox="1"/>
          <p:nvPr/>
        </p:nvSpPr>
        <p:spPr>
          <a:xfrm>
            <a:off x="8953500" y="5876925"/>
            <a:ext cx="31432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regional surveys, LfL / TUM / German ag-tech reports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/>
          <p:nvPr/>
        </p:nvSpPr>
        <p:spPr>
          <a:xfrm>
            <a:off x="2236033" y="205317"/>
            <a:ext cx="771993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Technology Adoption- FMS</a:t>
            </a:r>
            <a:endParaRPr sz="5400" b="0" cap="none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3" name="Google Shape;333;p54"/>
          <p:cNvGraphicFramePr/>
          <p:nvPr/>
        </p:nvGraphicFramePr>
        <p:xfrm>
          <a:off x="450850" y="1300691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4" name="Google Shape;334;p54"/>
          <p:cNvSpPr/>
          <p:nvPr/>
        </p:nvSpPr>
        <p:spPr>
          <a:xfrm>
            <a:off x="8549196" y="3125170"/>
            <a:ext cx="344235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2030, 90%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German farms will use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farm management software (FMS)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4"/>
          <p:cNvSpPr txBox="1"/>
          <p:nvPr/>
        </p:nvSpPr>
        <p:spPr>
          <a:xfrm>
            <a:off x="8953500" y="5876925"/>
            <a:ext cx="31432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regional surveys, LfL / TUM / German ag-tech reports</a:t>
            </a:r>
            <a:endParaRPr/>
          </a:p>
        </p:txBody>
      </p:sp>
      <p:sp>
        <p:nvSpPr>
          <p:cNvPr id="336" name="Google Shape;336;p54"/>
          <p:cNvSpPr/>
          <p:nvPr/>
        </p:nvSpPr>
        <p:spPr>
          <a:xfrm>
            <a:off x="8659216" y="1834521"/>
            <a:ext cx="30095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in 6 farms (~16%) plan to invest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digitalization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4"/>
          <p:cNvSpPr/>
          <p:nvPr/>
        </p:nvSpPr>
        <p:spPr>
          <a:xfrm>
            <a:off x="8578850" y="2378744"/>
            <a:ext cx="325358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2024, 60%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German farms use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farm management software (FMS)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58bb6e0a3_0_0"/>
          <p:cNvSpPr txBox="1">
            <a:spLocks noGrp="1"/>
          </p:cNvSpPr>
          <p:nvPr>
            <p:ph type="title"/>
          </p:nvPr>
        </p:nvSpPr>
        <p:spPr>
          <a:xfrm>
            <a:off x="550863" y="550801"/>
            <a:ext cx="11090400" cy="123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400">
                <a:solidFill>
                  <a:srgbClr val="1E4E79"/>
                </a:solidFill>
              </a:rPr>
              <a:t>Challenges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a58bb6e0a3_0_0"/>
          <p:cNvSpPr txBox="1">
            <a:spLocks noGrp="1"/>
          </p:cNvSpPr>
          <p:nvPr>
            <p:ph type="body" idx="1"/>
          </p:nvPr>
        </p:nvSpPr>
        <p:spPr>
          <a:xfrm>
            <a:off x="553738" y="1917075"/>
            <a:ext cx="10455900" cy="42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</a:rPr>
              <a:t>Climate pressure is causing heat stress in cows, resulting in lower milk yield and reduced farm performance.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</a:rPr>
              <a:t>There is a major labour shortage, and many farmers are aging, making it harder to manage farms efficiently.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</a:rPr>
              <a:t>Rising production costs for feed, energy, and fertilizer increase financial pressure on dairy farms.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</a:rPr>
              <a:t>Digital systems like AMS and sensors are often not fully integrated, creating data gaps.</a:t>
            </a: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</a:rPr>
              <a:t>Animal diseases are sometimes detected late, leading to higher treatment costs and milk loss.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58bb6e0a3_0_14"/>
          <p:cNvSpPr txBox="1">
            <a:spLocks noGrp="1"/>
          </p:cNvSpPr>
          <p:nvPr>
            <p:ph type="title"/>
          </p:nvPr>
        </p:nvSpPr>
        <p:spPr>
          <a:xfrm>
            <a:off x="550863" y="550801"/>
            <a:ext cx="11090400" cy="123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>
                <a:solidFill>
                  <a:srgbClr val="1E4E79"/>
                </a:solidFill>
              </a:rPr>
              <a:t>Opportunities</a:t>
            </a:r>
            <a:endParaRPr/>
          </a:p>
        </p:txBody>
      </p:sp>
      <p:sp>
        <p:nvSpPr>
          <p:cNvPr id="351" name="Google Shape;351;g3a58bb6e0a3_0_14"/>
          <p:cNvSpPr txBox="1">
            <a:spLocks noGrp="1"/>
          </p:cNvSpPr>
          <p:nvPr>
            <p:ph type="body" idx="1"/>
          </p:nvPr>
        </p:nvSpPr>
        <p:spPr>
          <a:xfrm>
            <a:off x="553720" y="1917065"/>
            <a:ext cx="2921100" cy="429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2" name="Google Shape;352;g3a58bb6e0a3_0_14" title="1-s2.0-S266592712300103X-gr6_lr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658825"/>
            <a:ext cx="10009324" cy="46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a58bb6e0a3_0_14"/>
          <p:cNvSpPr txBox="1"/>
          <p:nvPr/>
        </p:nvSpPr>
        <p:spPr>
          <a:xfrm>
            <a:off x="1730650" y="6343650"/>
            <a:ext cx="7596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https://www.sciencedirect.com/science/article/pii/S266592712300103X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"/>
          <p:cNvSpPr txBox="1">
            <a:spLocks noGrp="1"/>
          </p:cNvSpPr>
          <p:nvPr>
            <p:ph type="title"/>
          </p:nvPr>
        </p:nvSpPr>
        <p:spPr>
          <a:xfrm>
            <a:off x="549536" y="549274"/>
            <a:ext cx="5179200" cy="28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id="359" name="Google Shape;359;p1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561" r="22561"/>
          <a:stretch/>
        </p:blipFill>
        <p:spPr>
          <a:xfrm>
            <a:off x="5926138" y="549275"/>
            <a:ext cx="5654700" cy="57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7"/>
          <p:cNvSpPr/>
          <p:nvPr/>
        </p:nvSpPr>
        <p:spPr>
          <a:xfrm>
            <a:off x="257973" y="254580"/>
            <a:ext cx="805028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Milk Production Perspective</a:t>
            </a:r>
            <a:endParaRPr/>
          </a:p>
        </p:txBody>
      </p:sp>
      <p:grpSp>
        <p:nvGrpSpPr>
          <p:cNvPr id="124" name="Google Shape;124;p37"/>
          <p:cNvGrpSpPr/>
          <p:nvPr/>
        </p:nvGrpSpPr>
        <p:grpSpPr>
          <a:xfrm>
            <a:off x="1077081" y="1789889"/>
            <a:ext cx="4562452" cy="4562452"/>
            <a:chOff x="1595787" y="0"/>
            <a:chExt cx="4562452" cy="4562452"/>
          </a:xfrm>
        </p:grpSpPr>
        <p:sp>
          <p:nvSpPr>
            <p:cNvPr id="125" name="Google Shape;125;p37"/>
            <p:cNvSpPr/>
            <p:nvPr/>
          </p:nvSpPr>
          <p:spPr>
            <a:xfrm>
              <a:off x="1595787" y="0"/>
              <a:ext cx="4562452" cy="4562452"/>
            </a:xfrm>
            <a:prstGeom prst="ellipse">
              <a:avLst/>
            </a:prstGeom>
            <a:solidFill>
              <a:srgbClr val="2F549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7"/>
            <p:cNvSpPr txBox="1"/>
            <p:nvPr/>
          </p:nvSpPr>
          <p:spPr>
            <a:xfrm>
              <a:off x="3079724" y="228122"/>
              <a:ext cx="1594576" cy="684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Global</a:t>
              </a:r>
              <a:endParaRPr/>
            </a:p>
          </p:txBody>
        </p:sp>
        <p:sp>
          <p:nvSpPr>
            <p:cNvPr id="127" name="Google Shape;127;p37"/>
            <p:cNvSpPr/>
            <p:nvPr/>
          </p:nvSpPr>
          <p:spPr>
            <a:xfrm>
              <a:off x="2166093" y="1140612"/>
              <a:ext cx="3421839" cy="3421839"/>
            </a:xfrm>
            <a:prstGeom prst="ellipse">
              <a:avLst/>
            </a:prstGeom>
            <a:solidFill>
              <a:srgbClr val="2E75B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7"/>
            <p:cNvSpPr txBox="1"/>
            <p:nvPr/>
          </p:nvSpPr>
          <p:spPr>
            <a:xfrm>
              <a:off x="3079724" y="1354477"/>
              <a:ext cx="1594576" cy="6415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EU</a:t>
              </a:r>
              <a:endParaRPr/>
            </a:p>
          </p:txBody>
        </p:sp>
        <p:sp>
          <p:nvSpPr>
            <p:cNvPr id="129" name="Google Shape;129;p37"/>
            <p:cNvSpPr/>
            <p:nvPr/>
          </p:nvSpPr>
          <p:spPr>
            <a:xfrm>
              <a:off x="2736400" y="2281226"/>
              <a:ext cx="2281226" cy="2281226"/>
            </a:xfrm>
            <a:prstGeom prst="ellipse">
              <a:avLst/>
            </a:prstGeom>
            <a:solidFill>
              <a:srgbClr val="9CC2E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7"/>
            <p:cNvSpPr txBox="1"/>
            <p:nvPr/>
          </p:nvSpPr>
          <p:spPr>
            <a:xfrm>
              <a:off x="3070477" y="2851532"/>
              <a:ext cx="1613070" cy="1140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lang="en-US" sz="2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Bavaria</a:t>
              </a:r>
              <a:endParaRPr/>
            </a:p>
          </p:txBody>
        </p:sp>
      </p:grpSp>
      <p:sp>
        <p:nvSpPr>
          <p:cNvPr id="131" name="Google Shape;131;p37"/>
          <p:cNvSpPr/>
          <p:nvPr/>
        </p:nvSpPr>
        <p:spPr>
          <a:xfrm>
            <a:off x="7742234" y="1389779"/>
            <a:ext cx="113204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965.7 Mt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7"/>
          <p:cNvSpPr/>
          <p:nvPr/>
        </p:nvSpPr>
        <p:spPr>
          <a:xfrm>
            <a:off x="7824790" y="3071995"/>
            <a:ext cx="10021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32.6 Mt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7"/>
          <p:cNvSpPr/>
          <p:nvPr/>
        </p:nvSpPr>
        <p:spPr>
          <a:xfrm>
            <a:off x="7898962" y="4712168"/>
            <a:ext cx="100219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7.72 Mt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37"/>
          <p:cNvCxnSpPr/>
          <p:nvPr/>
        </p:nvCxnSpPr>
        <p:spPr>
          <a:xfrm rot="10800000" flipH="1">
            <a:off x="4136876" y="1589834"/>
            <a:ext cx="2989006" cy="40011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5" name="Google Shape;135;p37"/>
          <p:cNvCxnSpPr>
            <a:endCxn id="132" idx="1"/>
          </p:cNvCxnSpPr>
          <p:nvPr/>
        </p:nvCxnSpPr>
        <p:spPr>
          <a:xfrm rot="10800000" flipH="1">
            <a:off x="4601590" y="3272050"/>
            <a:ext cx="3223200" cy="262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6" name="Google Shape;136;p37"/>
          <p:cNvCxnSpPr/>
          <p:nvPr/>
        </p:nvCxnSpPr>
        <p:spPr>
          <a:xfrm rot="10800000" flipH="1">
            <a:off x="4523500" y="4980840"/>
            <a:ext cx="2559651" cy="26287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37"/>
          <p:cNvSpPr txBox="1"/>
          <p:nvPr/>
        </p:nvSpPr>
        <p:spPr>
          <a:xfrm>
            <a:off x="7898962" y="6115665"/>
            <a:ext cx="32508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Sources (FAO, LfL, BLE, etc.)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38"/>
          <p:cNvGraphicFramePr/>
          <p:nvPr/>
        </p:nvGraphicFramePr>
        <p:xfrm>
          <a:off x="2032000" y="125060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3" name="Google Shape;143;p38"/>
          <p:cNvSpPr/>
          <p:nvPr/>
        </p:nvSpPr>
        <p:spPr>
          <a:xfrm>
            <a:off x="-166965" y="327278"/>
            <a:ext cx="125259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Germany Milk YTD Production ('000 tonnes)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9"/>
          <p:cNvSpPr/>
          <p:nvPr/>
        </p:nvSpPr>
        <p:spPr>
          <a:xfrm>
            <a:off x="242016" y="0"/>
            <a:ext cx="782874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Dairy Sector Developments</a:t>
            </a:r>
            <a:endParaRPr/>
          </a:p>
        </p:txBody>
      </p:sp>
      <p:pic>
        <p:nvPicPr>
          <p:cNvPr id="149" name="Google Shape;1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287" y="1090612"/>
            <a:ext cx="10639425" cy="55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/>
          <p:nvPr/>
        </p:nvSpPr>
        <p:spPr>
          <a:xfrm>
            <a:off x="1162430" y="179394"/>
            <a:ext cx="43904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Farm Structure</a:t>
            </a:r>
            <a:endParaRPr/>
          </a:p>
        </p:txBody>
      </p:sp>
      <p:pic>
        <p:nvPicPr>
          <p:cNvPr id="155" name="Google Shape;15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5" y="1102724"/>
            <a:ext cx="10953750" cy="56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/>
        </p:nvSpPr>
        <p:spPr>
          <a:xfrm>
            <a:off x="131728" y="179394"/>
            <a:ext cx="645189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Population Mix- breed</a:t>
            </a: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9888" y="1102724"/>
            <a:ext cx="8149058" cy="5635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/>
          <p:nvPr/>
        </p:nvSpPr>
        <p:spPr>
          <a:xfrm>
            <a:off x="493180" y="175098"/>
            <a:ext cx="279333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Herd Size</a:t>
            </a:r>
            <a:endParaRPr/>
          </a:p>
        </p:txBody>
      </p:sp>
      <p:pic>
        <p:nvPicPr>
          <p:cNvPr id="167" name="Google Shape;16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037" y="1368823"/>
            <a:ext cx="9046623" cy="513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/>
          <p:nvPr/>
        </p:nvSpPr>
        <p:spPr>
          <a:xfrm>
            <a:off x="307626" y="277457"/>
            <a:ext cx="567206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Cost of Productions</a:t>
            </a:r>
            <a:endParaRPr/>
          </a:p>
        </p:txBody>
      </p:sp>
      <p:pic>
        <p:nvPicPr>
          <p:cNvPr id="173" name="Google Shape;17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001" y="1461641"/>
            <a:ext cx="8960782" cy="5192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Widescreen</PresentationFormat>
  <Paragraphs>135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Gill Sans</vt:lpstr>
      <vt:lpstr>Arial</vt:lpstr>
      <vt:lpstr>Calibri</vt:lpstr>
      <vt:lpstr>Play</vt:lpstr>
      <vt:lpstr>Office Theme</vt:lpstr>
      <vt:lpstr>Smart and Sustainable Dairy Production in Bavaria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and Sustainable Dairy Production in Bavaria</dc:title>
  <dc:creator>Farmvizion Technologies</dc:creator>
  <cp:lastModifiedBy>Farmvizion Technologies</cp:lastModifiedBy>
  <cp:revision>3</cp:revision>
  <dcterms:created xsi:type="dcterms:W3CDTF">2025-11-13T13:35:59Z</dcterms:created>
  <dcterms:modified xsi:type="dcterms:W3CDTF">2025-11-18T23:06:44Z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